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394" autoAdjust="0"/>
  </p:normalViewPr>
  <p:slideViewPr>
    <p:cSldViewPr snapToGrid="0">
      <p:cViewPr varScale="1">
        <p:scale>
          <a:sx n="70" d="100"/>
          <a:sy n="70" d="100"/>
        </p:scale>
        <p:origin x="73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6091-988D-4183-B0A2-DDE67464E0B7}" type="datetimeFigureOut">
              <a:rPr lang="es-ES" smtClean="0"/>
              <a:t>11/02/2017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1D4170D6-5F15-4C7E-A058-7EC2326CDD3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170409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6091-988D-4183-B0A2-DDE67464E0B7}" type="datetimeFigureOut">
              <a:rPr lang="es-ES" smtClean="0"/>
              <a:t>11/02/2017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D4170D6-5F15-4C7E-A058-7EC2326CDD3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023728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6091-988D-4183-B0A2-DDE67464E0B7}" type="datetimeFigureOut">
              <a:rPr lang="es-ES" smtClean="0"/>
              <a:t>11/02/2017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D4170D6-5F15-4C7E-A058-7EC2326CDD35}" type="slidenum">
              <a:rPr lang="es-ES" smtClean="0"/>
              <a:t>‹Nº›</a:t>
            </a:fld>
            <a:endParaRPr lang="es-E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426734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6091-988D-4183-B0A2-DDE67464E0B7}" type="datetimeFigureOut">
              <a:rPr lang="es-ES" smtClean="0"/>
              <a:t>11/02/2017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D4170D6-5F15-4C7E-A058-7EC2326CDD3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905510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6091-988D-4183-B0A2-DDE67464E0B7}" type="datetimeFigureOut">
              <a:rPr lang="es-ES" smtClean="0"/>
              <a:t>11/02/2017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D4170D6-5F15-4C7E-A058-7EC2326CDD35}" type="slidenum">
              <a:rPr lang="es-ES" smtClean="0"/>
              <a:t>‹Nº›</a:t>
            </a:fld>
            <a:endParaRPr lang="es-E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516771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6091-988D-4183-B0A2-DDE67464E0B7}" type="datetimeFigureOut">
              <a:rPr lang="es-ES" smtClean="0"/>
              <a:t>11/02/2017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D4170D6-5F15-4C7E-A058-7EC2326CDD3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297373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6091-988D-4183-B0A2-DDE67464E0B7}" type="datetimeFigureOut">
              <a:rPr lang="es-ES" smtClean="0"/>
              <a:t>11/02/2017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170D6-5F15-4C7E-A058-7EC2326CDD3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223781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6091-988D-4183-B0A2-DDE67464E0B7}" type="datetimeFigureOut">
              <a:rPr lang="es-ES" smtClean="0"/>
              <a:t>11/02/2017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170D6-5F15-4C7E-A058-7EC2326CDD3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488402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6091-988D-4183-B0A2-DDE67464E0B7}" type="datetimeFigureOut">
              <a:rPr lang="es-ES" smtClean="0"/>
              <a:t>11/02/2017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170D6-5F15-4C7E-A058-7EC2326CDD3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356364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6091-988D-4183-B0A2-DDE67464E0B7}" type="datetimeFigureOut">
              <a:rPr lang="es-ES" smtClean="0"/>
              <a:t>11/02/2017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D4170D6-5F15-4C7E-A058-7EC2326CDD3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35981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6091-988D-4183-B0A2-DDE67464E0B7}" type="datetimeFigureOut">
              <a:rPr lang="es-ES" smtClean="0"/>
              <a:t>11/02/2017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D4170D6-5F15-4C7E-A058-7EC2326CDD3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04860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6091-988D-4183-B0A2-DDE67464E0B7}" type="datetimeFigureOut">
              <a:rPr lang="es-ES" smtClean="0"/>
              <a:t>11/02/2017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D4170D6-5F15-4C7E-A058-7EC2326CDD3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305812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6091-988D-4183-B0A2-DDE67464E0B7}" type="datetimeFigureOut">
              <a:rPr lang="es-ES" smtClean="0"/>
              <a:t>11/02/2017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170D6-5F15-4C7E-A058-7EC2326CDD3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23159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6091-988D-4183-B0A2-DDE67464E0B7}" type="datetimeFigureOut">
              <a:rPr lang="es-ES" smtClean="0"/>
              <a:t>11/02/2017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170D6-5F15-4C7E-A058-7EC2326CDD3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552363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6091-988D-4183-B0A2-DDE67464E0B7}" type="datetimeFigureOut">
              <a:rPr lang="es-ES" smtClean="0"/>
              <a:t>11/02/2017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170D6-5F15-4C7E-A058-7EC2326CDD3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723897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6091-988D-4183-B0A2-DDE67464E0B7}" type="datetimeFigureOut">
              <a:rPr lang="es-ES" smtClean="0"/>
              <a:t>11/02/2017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D4170D6-5F15-4C7E-A058-7EC2326CDD3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504009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396091-988D-4183-B0A2-DDE67464E0B7}" type="datetimeFigureOut">
              <a:rPr lang="es-ES" smtClean="0"/>
              <a:t>11/02/2017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1D4170D6-5F15-4C7E-A058-7EC2326CDD3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302869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media" Target="../media/media2.mp3"/><Relationship Id="rId7" Type="http://schemas.openxmlformats.org/officeDocument/2006/relationships/image" Target="../media/image2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.jpe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2.mp3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alphaModFix amt="77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1102057"/>
          </a:xfrm>
          <a:solidFill>
            <a:schemeClr val="accent5">
              <a:lumMod val="60000"/>
              <a:lumOff val="40000"/>
            </a:schemeClr>
          </a:solidFill>
        </p:spPr>
        <p:txBody>
          <a:bodyPr/>
          <a:lstStyle/>
          <a:p>
            <a:r>
              <a:rPr lang="es-ES" b="1" dirty="0" smtClean="0">
                <a:solidFill>
                  <a:schemeClr val="accent1"/>
                </a:solidFill>
              </a:rPr>
              <a:t>Los Valores</a:t>
            </a:r>
            <a:endParaRPr lang="es-ES" b="1" dirty="0">
              <a:solidFill>
                <a:schemeClr val="accent1"/>
              </a:solidFill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9212" y="4108639"/>
            <a:ext cx="8915399" cy="1126283"/>
          </a:xfrm>
        </p:spPr>
        <p:txBody>
          <a:bodyPr>
            <a:normAutofit/>
          </a:bodyPr>
          <a:lstStyle/>
          <a:p>
            <a:r>
              <a:rPr lang="es-ES" sz="2400" b="1" dirty="0" smtClean="0"/>
              <a:t>Presentado por Confucio </a:t>
            </a:r>
            <a:r>
              <a:rPr lang="es-ES" sz="2400" b="1" dirty="0" err="1" smtClean="0"/>
              <a:t>Taa</a:t>
            </a:r>
            <a:endParaRPr lang="es-ES" sz="2400" b="1" dirty="0"/>
          </a:p>
        </p:txBody>
      </p:sp>
      <p:pic>
        <p:nvPicPr>
          <p:cNvPr id="4" name="CANCIONES DE ANIMALES - RONDAS INFANTILES - CANCIONES INFANTILES CORTAS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  <p:pic>
        <p:nvPicPr>
          <p:cNvPr id="5" name="El video de 2 minutos que aterrorizó a Mas de 10 millones de personas-2da Parte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04614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Tm="20">
        <p15:prstTrans prst="curtains"/>
      </p:transition>
    </mc:Choice>
    <mc:Fallback xmlns="">
      <p:transition spd="slow" advTm="2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200"/>
                            </p:stCondLst>
                            <p:childTnLst>
                              <p:par>
                                <p:cTn id="14" presetID="53" presetClass="entr" presetSubtype="16" fill="hold" grpId="1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750"/>
                            </p:stCondLst>
                            <p:childTnLst>
                              <p:par>
                                <p:cTn id="20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750"/>
                            </p:stCondLst>
                            <p:childTnLst>
                              <p:par>
                                <p:cTn id="23" presetID="8" presetClass="entr" presetSubtype="16" fill="hold" grpId="2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6950"/>
                            </p:stCondLst>
                            <p:childTnLst>
                              <p:par>
                                <p:cTn id="2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 numSld="999" showWhenStopped="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 animBg="1"/>
      <p:bldP spid="2" grpId="1" animBg="1"/>
      <p:bldP spid="2" grpId="2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727018"/>
          </a:xfrm>
          <a:solidFill>
            <a:schemeClr val="accent5">
              <a:lumMod val="40000"/>
              <a:lumOff val="60000"/>
            </a:schemeClr>
          </a:solidFill>
        </p:spPr>
        <p:txBody>
          <a:bodyPr/>
          <a:lstStyle/>
          <a:p>
            <a:r>
              <a:rPr lang="es-ES" b="1" dirty="0" smtClean="0">
                <a:solidFill>
                  <a:schemeClr val="accent1"/>
                </a:solidFill>
              </a:rPr>
              <a:t>El Amor</a:t>
            </a:r>
            <a:endParaRPr lang="es-ES" b="1" dirty="0">
              <a:solidFill>
                <a:schemeClr val="accent1"/>
              </a:solidFill>
            </a:endParaRPr>
          </a:p>
        </p:txBody>
      </p:sp>
      <p:sp>
        <p:nvSpPr>
          <p:cNvPr id="5" name="Marcador de contenido 4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493976" cy="3216322"/>
          </a:xfrm>
        </p:spPr>
        <p:txBody>
          <a:bodyPr>
            <a:noAutofit/>
          </a:bodyPr>
          <a:lstStyle/>
          <a:p>
            <a:r>
              <a:rPr lang="es-ES" sz="2000" b="1" dirty="0"/>
              <a:t>El amor como valor</a:t>
            </a:r>
            <a:r>
              <a:rPr lang="es-ES" sz="2000" dirty="0"/>
              <a:t> es </a:t>
            </a:r>
            <a:r>
              <a:rPr lang="es-ES" sz="2000" b="1" dirty="0"/>
              <a:t>el</a:t>
            </a:r>
            <a:r>
              <a:rPr lang="es-ES" sz="2000" dirty="0"/>
              <a:t> único que considera la esencia del bien y del mal. </a:t>
            </a:r>
            <a:r>
              <a:rPr lang="es-ES" sz="2000" b="1" dirty="0"/>
              <a:t>El amor como valor</a:t>
            </a:r>
            <a:r>
              <a:rPr lang="es-ES" sz="2000" dirty="0"/>
              <a:t> es la fuerza para impulsarnos hacia cualquier cosa de bien. </a:t>
            </a:r>
            <a:r>
              <a:rPr lang="es-ES" sz="2000" b="1" dirty="0"/>
              <a:t>El amor</a:t>
            </a:r>
            <a:r>
              <a:rPr lang="es-ES" sz="2000" dirty="0"/>
              <a:t> es intangible que induce fuerza, paz, tranquilidad, alegría y por ende un bienestar en </a:t>
            </a:r>
            <a:r>
              <a:rPr lang="es-ES" sz="2000" b="1" dirty="0"/>
              <a:t>el</a:t>
            </a:r>
            <a:r>
              <a:rPr lang="es-ES" sz="2000" dirty="0"/>
              <a:t> ser humano.</a:t>
            </a:r>
          </a:p>
        </p:txBody>
      </p:sp>
      <p:pic>
        <p:nvPicPr>
          <p:cNvPr id="8" name="Marcador de contenido 7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 rot="1001725">
            <a:off x="7706986" y="2460188"/>
            <a:ext cx="3420926" cy="3124446"/>
          </a:xfrm>
          <a:prstGeom prst="rect">
            <a:avLst/>
          </a:prstGeom>
          <a:ln w="127000" cap="rnd">
            <a:solidFill>
              <a:schemeClr val="accent2">
                <a:lumMod val="60000"/>
                <a:lumOff val="40000"/>
              </a:schemeClr>
            </a:solidFill>
          </a:ln>
          <a:effectLst>
            <a:glow rad="101600">
              <a:schemeClr val="accent4">
                <a:satMod val="175000"/>
                <a:alpha val="40000"/>
              </a:schemeClr>
            </a:glow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3510542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20">
        <p15:prstTrans prst="fallOver"/>
      </p:transition>
    </mc:Choice>
    <mc:Fallback xmlns="">
      <p:transition spd="slow" advTm="2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2800"/>
                            </p:stCondLst>
                            <p:childTnLst>
                              <p:par>
                                <p:cTn id="1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781609"/>
          </a:xfrm>
          <a:solidFill>
            <a:schemeClr val="accent5">
              <a:lumMod val="40000"/>
              <a:lumOff val="60000"/>
            </a:schemeClr>
          </a:solidFill>
        </p:spPr>
        <p:txBody>
          <a:bodyPr/>
          <a:lstStyle/>
          <a:p>
            <a:r>
              <a:rPr lang="es-ES" b="1" dirty="0" smtClean="0">
                <a:solidFill>
                  <a:schemeClr val="accent1"/>
                </a:solidFill>
              </a:rPr>
              <a:t>La tolerancia</a:t>
            </a:r>
            <a:endParaRPr lang="es-ES" b="1" dirty="0">
              <a:solidFill>
                <a:schemeClr val="accent1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2493678" y="1505802"/>
            <a:ext cx="4343850" cy="3775882"/>
          </a:xfrm>
        </p:spPr>
        <p:txBody>
          <a:bodyPr>
            <a:normAutofit/>
          </a:bodyPr>
          <a:lstStyle/>
          <a:p>
            <a:r>
              <a:rPr lang="es-ES" sz="2000" dirty="0"/>
              <a:t>La palabra proviene del latín </a:t>
            </a:r>
            <a:r>
              <a:rPr lang="es-ES" sz="2000" dirty="0" smtClean="0"/>
              <a:t>tolerancia</a:t>
            </a:r>
            <a:r>
              <a:rPr lang="es-ES" sz="2000" dirty="0"/>
              <a:t>, que significa 'cualidad de quien puede aguantar, soportar o aceptar'. </a:t>
            </a:r>
            <a:r>
              <a:rPr lang="es-ES" sz="2000" b="1" dirty="0"/>
              <a:t>La tolerancia</a:t>
            </a:r>
            <a:r>
              <a:rPr lang="es-ES" sz="2000" dirty="0"/>
              <a:t> es un </a:t>
            </a:r>
            <a:r>
              <a:rPr lang="es-ES" sz="2000" b="1" dirty="0"/>
              <a:t>valor</a:t>
            </a:r>
            <a:r>
              <a:rPr lang="es-ES" sz="2000" dirty="0"/>
              <a:t> moral que implica el respeto íntegro hacia el otro, hacia sus ideas, prácticas o creencias, independientemente de que choquen o sean diferentes de las nuestras.</a:t>
            </a:r>
          </a:p>
        </p:txBody>
      </p:sp>
      <p:pic>
        <p:nvPicPr>
          <p:cNvPr id="6" name="Marcador de contenido 5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036344" y="850934"/>
            <a:ext cx="3662363" cy="3662363"/>
          </a:xfrm>
          <a:prstGeom prst="roundRect">
            <a:avLst>
              <a:gd name="adj" fmla="val 16667"/>
            </a:avLst>
          </a:prstGeom>
          <a:ln>
            <a:solidFill>
              <a:schemeClr val="accent1"/>
            </a:solidFill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  <a:reflection blurRad="6350" stA="50000" endA="300" endPos="90000" dist="50800" dir="5400000" sy="-100000" algn="bl" rotWithShape="0"/>
          </a:effectLst>
          <a:scene3d>
            <a:camera prst="perspectiveHeroicExtremeLeftFacing"/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893921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20">
        <p15:prstTrans prst="peelOff"/>
      </p:transition>
    </mc:Choice>
    <mc:Fallback xmlns="">
      <p:transition spd="slow" advTm="2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727018"/>
          </a:xfrm>
          <a:solidFill>
            <a:schemeClr val="accent5">
              <a:lumMod val="60000"/>
              <a:lumOff val="40000"/>
            </a:schemeClr>
          </a:solidFill>
        </p:spPr>
        <p:txBody>
          <a:bodyPr/>
          <a:lstStyle/>
          <a:p>
            <a:r>
              <a:rPr lang="es-ES" b="1" dirty="0" smtClean="0">
                <a:solidFill>
                  <a:schemeClr val="accent1"/>
                </a:solidFill>
              </a:rPr>
              <a:t>Valor: Esconder la plata 01</a:t>
            </a:r>
            <a:endParaRPr lang="es-ES" b="1" dirty="0">
              <a:solidFill>
                <a:schemeClr val="accent1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2592924" y="1683223"/>
            <a:ext cx="4313864" cy="3777622"/>
          </a:xfrm>
        </p:spPr>
        <p:txBody>
          <a:bodyPr/>
          <a:lstStyle/>
          <a:p>
            <a:r>
              <a:rPr lang="es-ES" sz="2000" dirty="0"/>
              <a:t>1.- Un simple agujero en el canto de una puerta nos puede servir como sitio donde guardar nuestros ahorros cuando no estemos en casa.</a:t>
            </a:r>
          </a:p>
          <a:p>
            <a:r>
              <a:rPr lang="es-ES" sz="2000" dirty="0"/>
              <a:t>2.- En un descanso de nuestra escalera podemos crear un compartimento secreto donde esconder todo aquello de valor que queramos.</a:t>
            </a:r>
          </a:p>
          <a:p>
            <a:endParaRPr lang="es-ES" dirty="0"/>
          </a:p>
        </p:txBody>
      </p:sp>
      <p:pic>
        <p:nvPicPr>
          <p:cNvPr id="6" name="Marcador de contenido 5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8407022" y="1351128"/>
            <a:ext cx="2356569" cy="516731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glow rad="139700">
              <a:schemeClr val="accent4">
                <a:satMod val="175000"/>
                <a:alpha val="40000"/>
              </a:schemeClr>
            </a:glow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perspectiveHeroicExtremeLeftFacing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71424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0">
        <p:blinds dir="vert"/>
      </p:transition>
    </mc:Choice>
    <mc:Fallback xmlns="">
      <p:transition spd="slow" advTm="2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 tmFilter="0, 0; .2, .5; .8, .5; 1, 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92924" y="624109"/>
            <a:ext cx="8911687" cy="877145"/>
          </a:xfrm>
          <a:solidFill>
            <a:schemeClr val="accent5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es-ES" b="1" dirty="0" smtClean="0">
                <a:solidFill>
                  <a:schemeClr val="accent1"/>
                </a:solidFill>
              </a:rPr>
              <a:t>Valor: Esconder la plata 02</a:t>
            </a:r>
            <a:endParaRPr lang="es-ES" b="1" dirty="0">
              <a:solidFill>
                <a:schemeClr val="accent1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2592924" y="1751462"/>
            <a:ext cx="4313864" cy="3777622"/>
          </a:xfrm>
        </p:spPr>
        <p:txBody>
          <a:bodyPr/>
          <a:lstStyle/>
          <a:p>
            <a:r>
              <a:rPr lang="es-ES" sz="2000" dirty="0"/>
              <a:t>3.- Otra opción es apostar por un sofá con un compartimento interior donde poder meter gran cantidad de cosas.</a:t>
            </a:r>
          </a:p>
          <a:p>
            <a:r>
              <a:rPr lang="es-ES" sz="2000" dirty="0"/>
              <a:t>4.- Esta idea es de las más utilizadas y consiste en un enchufe de pega que en realidad es una especie de caja fuerte que pasa desapercibida.</a:t>
            </a:r>
          </a:p>
          <a:p>
            <a:endParaRPr lang="es-ES" dirty="0"/>
          </a:p>
        </p:txBody>
      </p:sp>
      <p:pic>
        <p:nvPicPr>
          <p:cNvPr id="7" name="Marcador de contenido 6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458869" y="1647992"/>
            <a:ext cx="3778250" cy="3778250"/>
          </a:xfrm>
          <a:prstGeom prst="rect">
            <a:avLst/>
          </a:prstGeom>
          <a:effectLst>
            <a:reflection blurRad="6350" stA="50000" endA="300" endPos="5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9956878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20">
        <p15:prstTrans prst="drape"/>
      </p:transition>
    </mc:Choice>
    <mc:Fallback xmlns="">
      <p:transition spd="slow" advTm="2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863496"/>
          </a:xfrm>
          <a:solidFill>
            <a:schemeClr val="accent5">
              <a:lumMod val="60000"/>
              <a:lumOff val="40000"/>
            </a:schemeClr>
          </a:solidFill>
        </p:spPr>
        <p:txBody>
          <a:bodyPr/>
          <a:lstStyle/>
          <a:p>
            <a:r>
              <a:rPr lang="es-ES" b="1" dirty="0" smtClean="0">
                <a:solidFill>
                  <a:schemeClr val="accent1"/>
                </a:solidFill>
              </a:rPr>
              <a:t>Valor: Esconder la plata 03</a:t>
            </a:r>
            <a:endParaRPr lang="es-ES" b="1" dirty="0">
              <a:solidFill>
                <a:schemeClr val="accent1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2592924" y="1642281"/>
            <a:ext cx="4313864" cy="3777622"/>
          </a:xfrm>
        </p:spPr>
        <p:txBody>
          <a:bodyPr/>
          <a:lstStyle/>
          <a:p>
            <a:r>
              <a:rPr lang="es-ES" sz="2000" dirty="0"/>
              <a:t>5.- Una simple cómoda de madera puede esconder dentro un espacio vital donde proteger nuestros enseres.</a:t>
            </a:r>
          </a:p>
          <a:p>
            <a:r>
              <a:rPr lang="es-ES" sz="2000" dirty="0"/>
              <a:t>6.- Esto que parece un simple teclado de ordenador, en realidad esconde un compartimento secreto muy útil para guardar cosas.</a:t>
            </a:r>
          </a:p>
          <a:p>
            <a:endParaRPr lang="es-ES" dirty="0"/>
          </a:p>
        </p:txBody>
      </p:sp>
      <p:pic>
        <p:nvPicPr>
          <p:cNvPr id="5" name="Marcador de contenido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8372422" y="1641653"/>
            <a:ext cx="2251394" cy="37782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9456327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 advTm="20">
        <p15:prstTrans prst="origami"/>
      </p:transition>
    </mc:Choice>
    <mc:Fallback xmlns="">
      <p:transition spd="slow" advTm="2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767962"/>
          </a:xfrm>
          <a:solidFill>
            <a:schemeClr val="accent5">
              <a:lumMod val="60000"/>
              <a:lumOff val="40000"/>
            </a:schemeClr>
          </a:solidFill>
        </p:spPr>
        <p:txBody>
          <a:bodyPr/>
          <a:lstStyle/>
          <a:p>
            <a:r>
              <a:rPr lang="es-ES" b="1" dirty="0" smtClean="0">
                <a:solidFill>
                  <a:schemeClr val="accent1"/>
                </a:solidFill>
              </a:rPr>
              <a:t>Valor: Esconder la plata 04</a:t>
            </a:r>
            <a:endParaRPr lang="es-ES" b="1" dirty="0">
              <a:solidFill>
                <a:schemeClr val="accent1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2592924" y="1817379"/>
            <a:ext cx="4313864" cy="3777622"/>
          </a:xfrm>
        </p:spPr>
        <p:txBody>
          <a:bodyPr/>
          <a:lstStyle/>
          <a:p>
            <a:r>
              <a:rPr lang="es-ES" sz="2000" dirty="0"/>
              <a:t>7.- Un armario puede esconder muchos sitios donde guardar cosas de forma clandestina, y no precisamente armas.</a:t>
            </a:r>
          </a:p>
          <a:p>
            <a:r>
              <a:rPr lang="es-ES" sz="2000" dirty="0"/>
              <a:t>8.- Uno de mis favoritos. Consiste en utilizar uno de los huecos de los azulejos para crear un compartimento extraíble donde poder meter nuestras cosas.</a:t>
            </a:r>
          </a:p>
          <a:p>
            <a:endParaRPr lang="es-ES" dirty="0"/>
          </a:p>
        </p:txBody>
      </p:sp>
      <p:pic>
        <p:nvPicPr>
          <p:cNvPr id="6" name="Marcador de contenido 5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191373" y="2025141"/>
            <a:ext cx="4313238" cy="3160427"/>
          </a:xfrm>
          <a:prstGeom prst="ellipse">
            <a:avLst/>
          </a:prstGeom>
          <a:ln>
            <a:noFill/>
          </a:ln>
          <a:effectLst>
            <a:glow rad="139700">
              <a:schemeClr val="accent4">
                <a:satMod val="175000"/>
                <a:alpha val="40000"/>
              </a:schemeClr>
            </a:glow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90063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Tm="20">
        <p14:doors dir="vert"/>
      </p:transition>
    </mc:Choice>
    <mc:Fallback xmlns="">
      <p:transition spd="slow" advTm="2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theme1.xml><?xml version="1.0" encoding="utf-8"?>
<a:theme xmlns:a="http://schemas.openxmlformats.org/drawingml/2006/main" name="Espiral">
  <a:themeElements>
    <a:clrScheme name="Espiral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Espiral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Espiral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160</TotalTime>
  <Words>244</Words>
  <Application>Microsoft Office PowerPoint</Application>
  <PresentationFormat>Panorámica</PresentationFormat>
  <Paragraphs>18</Paragraphs>
  <Slides>7</Slides>
  <Notes>0</Notes>
  <HiddenSlides>0</HiddenSlides>
  <MMClips>2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1" baseType="lpstr">
      <vt:lpstr>Arial</vt:lpstr>
      <vt:lpstr>Century Gothic</vt:lpstr>
      <vt:lpstr>Wingdings 3</vt:lpstr>
      <vt:lpstr>Espiral</vt:lpstr>
      <vt:lpstr>Los Valores</vt:lpstr>
      <vt:lpstr>El Amor</vt:lpstr>
      <vt:lpstr>La tolerancia</vt:lpstr>
      <vt:lpstr>Valor: Esconder la plata 01</vt:lpstr>
      <vt:lpstr>Valor: Esconder la plata 02</vt:lpstr>
      <vt:lpstr>Valor: Esconder la plata 03</vt:lpstr>
      <vt:lpstr>Valor: Esconder la plata 04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Los Valores</dc:title>
  <dc:creator>laboratorio laboratorio</dc:creator>
  <cp:lastModifiedBy>LAB-A-03</cp:lastModifiedBy>
  <cp:revision>20</cp:revision>
  <dcterms:created xsi:type="dcterms:W3CDTF">2017-02-04T14:55:36Z</dcterms:created>
  <dcterms:modified xsi:type="dcterms:W3CDTF">2017-02-11T10:08:13Z</dcterms:modified>
</cp:coreProperties>
</file>